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6858000" cx="12192000"/>
  <p:notesSz cx="6858000" cy="9144000"/>
  <p:embeddedFontLs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Lato-regular.fntdata"/><Relationship Id="rId25" Type="http://schemas.openxmlformats.org/officeDocument/2006/relationships/slide" Target="slides/slide18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La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8cf627f0c3_2_9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8cf627f0c3_2_9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d43dd90da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dd43dd90da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d43dd90da_0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dd43dd90da_0_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d43dd90da_0_1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dd43dd90da_0_1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d43dd90da_0_1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dd43dd90da_0_1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d43dd90da_0_1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dd43dd90da_0_1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d43dd90da_0_7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dd43dd90da_0_7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dd43dd90da_0_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dd43dd90da_0_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c1b0d5d1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8c1b0d5d19_1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0f53378a0b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0f53378a0b_1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f53378a0b_1_1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0f53378a0b_1_13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f53378a0b_1_14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0f53378a0b_1_14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f53378a0b_1_1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0f53378a0b_1_15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f53378a0b_1_16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0f53378a0b_1_16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f53378a0b_1_18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0f53378a0b_1_18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f53378a0b_1_17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0f53378a0b_1_17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/>
          <p:nvPr/>
        </p:nvSpPr>
        <p:spPr>
          <a:xfrm>
            <a:off x="0" y="0"/>
            <a:ext cx="12192000" cy="24299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3" y="2429970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64302" y="2429970"/>
            <a:ext cx="11227698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964302" y="3721206"/>
            <a:ext cx="10255698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964302" y="4697911"/>
            <a:ext cx="10255698" cy="962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9" name="Google Shape;2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52551" y="324000"/>
            <a:ext cx="5615449" cy="178673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11868000" y="0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12192000" cy="2430145"/>
          </a:xfrm>
          <a:custGeom>
            <a:rect b="b" l="l" r="r" t="t"/>
            <a:pathLst>
              <a:path extrusionOk="0" h="2430145" w="12192000">
                <a:moveTo>
                  <a:pt x="12191975" y="2429965"/>
                </a:moveTo>
                <a:lnTo>
                  <a:pt x="0" y="2429965"/>
                </a:lnTo>
                <a:lnTo>
                  <a:pt x="0" y="0"/>
                </a:lnTo>
                <a:lnTo>
                  <a:pt x="12191975" y="0"/>
                </a:lnTo>
                <a:lnTo>
                  <a:pt x="12191975" y="242996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2" y="2429965"/>
            <a:ext cx="972185" cy="972185"/>
          </a:xfrm>
          <a:custGeom>
            <a:rect b="b" l="l" r="r" t="t"/>
            <a:pathLst>
              <a:path extrusionOk="0" h="972185" w="972185">
                <a:moveTo>
                  <a:pt x="971997" y="972003"/>
                </a:moveTo>
                <a:lnTo>
                  <a:pt x="0" y="972003"/>
                </a:lnTo>
                <a:lnTo>
                  <a:pt x="0" y="0"/>
                </a:lnTo>
                <a:lnTo>
                  <a:pt x="971997" y="0"/>
                </a:lnTo>
                <a:lnTo>
                  <a:pt x="971997" y="972003"/>
                </a:lnTo>
                <a:close/>
              </a:path>
            </a:pathLst>
          </a:custGeom>
          <a:solidFill>
            <a:srgbClr val="79BA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/>
          <p:nvPr/>
        </p:nvSpPr>
        <p:spPr>
          <a:xfrm>
            <a:off x="964300" y="2429965"/>
            <a:ext cx="11228070" cy="972185"/>
          </a:xfrm>
          <a:custGeom>
            <a:rect b="b" l="l" r="r" t="t"/>
            <a:pathLst>
              <a:path extrusionOk="0" h="972185" w="11228070">
                <a:moveTo>
                  <a:pt x="11227674" y="972003"/>
                </a:moveTo>
                <a:lnTo>
                  <a:pt x="0" y="972003"/>
                </a:lnTo>
                <a:lnTo>
                  <a:pt x="0" y="0"/>
                </a:lnTo>
                <a:lnTo>
                  <a:pt x="11227674" y="0"/>
                </a:lnTo>
                <a:lnTo>
                  <a:pt x="11227674" y="972003"/>
                </a:lnTo>
                <a:close/>
              </a:path>
            </a:pathLst>
          </a:custGeom>
          <a:solidFill>
            <a:srgbClr val="002F7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964300" y="2429965"/>
            <a:ext cx="0" cy="972185"/>
          </a:xfrm>
          <a:custGeom>
            <a:rect b="b" l="l" r="r" t="t"/>
            <a:pathLst>
              <a:path extrusionOk="0" h="972185" w="120000">
                <a:moveTo>
                  <a:pt x="0" y="972003"/>
                </a:moveTo>
                <a:lnTo>
                  <a:pt x="0" y="0"/>
                </a:lnTo>
              </a:path>
            </a:pathLst>
          </a:custGeom>
          <a:noFill/>
          <a:ln cap="flat" cmpd="sng" w="28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6470387" y="481264"/>
            <a:ext cx="4749590" cy="146271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type="title"/>
          </p:nvPr>
        </p:nvSpPr>
        <p:spPr>
          <a:xfrm>
            <a:off x="959148" y="120163"/>
            <a:ext cx="1027370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" type="body"/>
          </p:nvPr>
        </p:nvSpPr>
        <p:spPr>
          <a:xfrm>
            <a:off x="1014660" y="1496309"/>
            <a:ext cx="7432675" cy="2802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959148" y="120163"/>
            <a:ext cx="1027370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959148" y="120163"/>
            <a:ext cx="1027370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8750"/>
              </a:lnSpc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algn="l">
              <a:lnSpc>
                <a:spcPct val="118750"/>
              </a:lnSpc>
              <a:spcBef>
                <a:spcPts val="0"/>
              </a:spcBef>
              <a:buNone/>
              <a:defRPr/>
            </a:lvl1pPr>
            <a:lvl2pPr indent="0" lvl="1" marL="38100" algn="l">
              <a:lnSpc>
                <a:spcPct val="118750"/>
              </a:lnSpc>
              <a:spcBef>
                <a:spcPts val="0"/>
              </a:spcBef>
              <a:buNone/>
              <a:defRPr/>
            </a:lvl2pPr>
            <a:lvl3pPr indent="0" lvl="2" marL="38100" algn="l">
              <a:lnSpc>
                <a:spcPct val="118750"/>
              </a:lnSpc>
              <a:spcBef>
                <a:spcPts val="0"/>
              </a:spcBef>
              <a:buNone/>
              <a:defRPr/>
            </a:lvl3pPr>
            <a:lvl4pPr indent="0" lvl="3" marL="38100" algn="l">
              <a:lnSpc>
                <a:spcPct val="118750"/>
              </a:lnSpc>
              <a:spcBef>
                <a:spcPts val="0"/>
              </a:spcBef>
              <a:buNone/>
              <a:defRPr/>
            </a:lvl4pPr>
            <a:lvl5pPr indent="0" lvl="4" marL="38100" algn="l">
              <a:lnSpc>
                <a:spcPct val="118750"/>
              </a:lnSpc>
              <a:spcBef>
                <a:spcPts val="0"/>
              </a:spcBef>
              <a:buNone/>
              <a:defRPr/>
            </a:lvl5pPr>
            <a:lvl6pPr indent="0" lvl="5" marL="38100" algn="l">
              <a:lnSpc>
                <a:spcPct val="118750"/>
              </a:lnSpc>
              <a:spcBef>
                <a:spcPts val="0"/>
              </a:spcBef>
              <a:buNone/>
              <a:defRPr/>
            </a:lvl6pPr>
            <a:lvl7pPr indent="0" lvl="6" marL="38100" algn="l">
              <a:lnSpc>
                <a:spcPct val="118750"/>
              </a:lnSpc>
              <a:spcBef>
                <a:spcPts val="0"/>
              </a:spcBef>
              <a:buNone/>
              <a:defRPr/>
            </a:lvl7pPr>
            <a:lvl8pPr indent="0" lvl="7" marL="38100" algn="l">
              <a:lnSpc>
                <a:spcPct val="118750"/>
              </a:lnSpc>
              <a:spcBef>
                <a:spcPts val="0"/>
              </a:spcBef>
              <a:buNone/>
              <a:defRPr/>
            </a:lvl8pPr>
            <a:lvl9pPr indent="0" lvl="8" marL="38100" algn="l">
              <a:lnSpc>
                <a:spcPct val="118750"/>
              </a:lnSpc>
              <a:spcBef>
                <a:spcPts val="0"/>
              </a:spcBef>
              <a:buNone/>
              <a:defRPr/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8" name="Google Shape;158;p19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4" name="Google Shape;164;p20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0" name="Google Shape;170;p21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7" name="Google Shape;177;p22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18921" y="970550"/>
            <a:ext cx="11549077" cy="5241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1279362" y="6232318"/>
            <a:ext cx="588636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964440" y="3721320"/>
            <a:ext cx="10255320" cy="300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5" name="Google Shape;195;p25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3" name="Google Shape;203;p26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1" name="Google Shape;211;p27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8" name="Google Shape;218;p28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7" name="Google Shape;227;p29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499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8" name="Google Shape;238;p30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6" name="Google Shape;256;p32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959148" y="120163"/>
            <a:ext cx="1027370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1014660" y="1496309"/>
            <a:ext cx="7432675" cy="2802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318923" y="971998"/>
            <a:ext cx="11549076" cy="5233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34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8" name="Google Shape;268;p34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4" name="Google Shape;274;p35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6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1" name="Google Shape;281;p36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37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6" name="Google Shape;286;p37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1" type="subTitle"/>
          </p:nvPr>
        </p:nvSpPr>
        <p:spPr>
          <a:xfrm>
            <a:off x="964440" y="3721320"/>
            <a:ext cx="10255320" cy="300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8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1" name="Google Shape;291;p38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3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39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9" name="Google Shape;299;p39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0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40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7" name="Google Shape;307;p40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4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41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41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5" name="Google Shape;315;p41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42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42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2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2" name="Google Shape;322;p42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4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43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43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3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1" name="Google Shape;331;p43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-Titel and Content">
  <p:cSld name="Action-Titel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318923" y="1628800"/>
            <a:ext cx="11549076" cy="45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324579" y="977524"/>
            <a:ext cx="1154342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964440" y="3721320"/>
            <a:ext cx="1025532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4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4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44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2" name="Google Shape;342;p44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anels">
  <p:cSld name="Two Panel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318923" y="971998"/>
            <a:ext cx="5616000" cy="5233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6251999" y="971998"/>
            <a:ext cx="5616000" cy="5233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and Two-Panels">
  <p:cSld name="Titel and Two-Panel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318923" y="1700808"/>
            <a:ext cx="5616000" cy="450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body"/>
          </p:nvPr>
        </p:nvSpPr>
        <p:spPr>
          <a:xfrm>
            <a:off x="6251999" y="1700808"/>
            <a:ext cx="5616000" cy="450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body"/>
          </p:nvPr>
        </p:nvSpPr>
        <p:spPr>
          <a:xfrm>
            <a:off x="324579" y="977524"/>
            <a:ext cx="5610343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4" type="body"/>
          </p:nvPr>
        </p:nvSpPr>
        <p:spPr>
          <a:xfrm>
            <a:off x="6257656" y="977524"/>
            <a:ext cx="5610343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anels">
  <p:cSld name="Three Panel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body"/>
          </p:nvPr>
        </p:nvSpPr>
        <p:spPr>
          <a:xfrm>
            <a:off x="318923" y="971998"/>
            <a:ext cx="5616000" cy="5233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6251999" y="971998"/>
            <a:ext cx="56160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3" type="body"/>
          </p:nvPr>
        </p:nvSpPr>
        <p:spPr>
          <a:xfrm>
            <a:off x="6251999" y="3726773"/>
            <a:ext cx="56160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-Down Content">
  <p:cSld name="Up-Down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18923" y="971998"/>
            <a:ext cx="11549076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318923" y="3725653"/>
            <a:ext cx="11549076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ctrTitle"/>
          </p:nvPr>
        </p:nvSpPr>
        <p:spPr>
          <a:xfrm>
            <a:off x="647999" y="3721206"/>
            <a:ext cx="10895999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" type="subTitle"/>
          </p:nvPr>
        </p:nvSpPr>
        <p:spPr>
          <a:xfrm>
            <a:off x="648000" y="4697911"/>
            <a:ext cx="10895998" cy="962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50284" y="1197558"/>
            <a:ext cx="4893714" cy="1557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/>
          <p:nvPr/>
        </p:nvSpPr>
        <p:spPr>
          <a:xfrm>
            <a:off x="648000" y="0"/>
            <a:ext cx="11544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0"/>
            <a:ext cx="648000" cy="6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12192000" cy="648000"/>
            <a:chOff x="0" y="0"/>
            <a:chExt cx="12192000" cy="648000"/>
          </a:xfrm>
        </p:grpSpPr>
        <p:sp>
          <p:nvSpPr>
            <p:cNvPr id="11" name="Google Shape;11;p1"/>
            <p:cNvSpPr/>
            <p:nvPr/>
          </p:nvSpPr>
          <p:spPr>
            <a:xfrm>
              <a:off x="648000" y="0"/>
              <a:ext cx="11544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0"/>
              <a:ext cx="648000" cy="64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" name="Google Shape;13;p1"/>
          <p:cNvSpPr/>
          <p:nvPr/>
        </p:nvSpPr>
        <p:spPr>
          <a:xfrm>
            <a:off x="0" y="646550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1868000" y="646550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1868000" y="621222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-13108" y="621222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1"/>
          <p:cNvSpPr txBox="1"/>
          <p:nvPr>
            <p:ph type="title"/>
          </p:nvPr>
        </p:nvSpPr>
        <p:spPr>
          <a:xfrm>
            <a:off x="648000" y="0"/>
            <a:ext cx="890438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rmAutofit/>
          </a:bodyPr>
          <a:lstStyle>
            <a:lvl1pPr lvl="0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1" type="ftr"/>
          </p:nvPr>
        </p:nvSpPr>
        <p:spPr>
          <a:xfrm>
            <a:off x="1630817" y="6534771"/>
            <a:ext cx="9589181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318922" y="6534771"/>
            <a:ext cx="987896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1543999" y="6534771"/>
            <a:ext cx="32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318921" y="970550"/>
            <a:ext cx="11549077" cy="5241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3073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3073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3073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3073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" name="Google Shape;2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52384" y="58800"/>
            <a:ext cx="2596458" cy="5114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647998" y="0"/>
            <a:ext cx="11544300" cy="648335"/>
          </a:xfrm>
          <a:custGeom>
            <a:rect b="b" l="l" r="r" t="t"/>
            <a:pathLst>
              <a:path extrusionOk="0" h="648335" w="11544300">
                <a:moveTo>
                  <a:pt x="11543976" y="647998"/>
                </a:moveTo>
                <a:lnTo>
                  <a:pt x="0" y="647998"/>
                </a:lnTo>
                <a:lnTo>
                  <a:pt x="0" y="0"/>
                </a:lnTo>
                <a:lnTo>
                  <a:pt x="11543976" y="0"/>
                </a:lnTo>
                <a:lnTo>
                  <a:pt x="11543976" y="647998"/>
                </a:lnTo>
                <a:close/>
              </a:path>
            </a:pathLst>
          </a:custGeom>
          <a:solidFill>
            <a:srgbClr val="002F7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0" y="0"/>
            <a:ext cx="648335" cy="648335"/>
          </a:xfrm>
          <a:custGeom>
            <a:rect b="b" l="l" r="r" t="t"/>
            <a:pathLst>
              <a:path extrusionOk="0" h="648335" w="648335">
                <a:moveTo>
                  <a:pt x="647998" y="647998"/>
                </a:moveTo>
                <a:lnTo>
                  <a:pt x="0" y="647998"/>
                </a:lnTo>
                <a:lnTo>
                  <a:pt x="0" y="0"/>
                </a:lnTo>
                <a:lnTo>
                  <a:pt x="647998" y="0"/>
                </a:lnTo>
                <a:lnTo>
                  <a:pt x="647998" y="647998"/>
                </a:lnTo>
                <a:close/>
              </a:path>
            </a:pathLst>
          </a:custGeom>
          <a:solidFill>
            <a:srgbClr val="79BA1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648398" y="0"/>
            <a:ext cx="0" cy="648335"/>
          </a:xfrm>
          <a:custGeom>
            <a:rect b="b" l="l" r="r" t="t"/>
            <a:pathLst>
              <a:path extrusionOk="0" h="648335" w="120000">
                <a:moveTo>
                  <a:pt x="0" y="647998"/>
                </a:moveTo>
                <a:lnTo>
                  <a:pt x="0" y="0"/>
                </a:lnTo>
              </a:path>
            </a:pathLst>
          </a:cu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10233647" y="171462"/>
            <a:ext cx="68580" cy="304800"/>
          </a:xfrm>
          <a:custGeom>
            <a:rect b="b" l="l" r="r" t="t"/>
            <a:pathLst>
              <a:path extrusionOk="0" h="304800" w="68579">
                <a:moveTo>
                  <a:pt x="68173" y="0"/>
                </a:moveTo>
                <a:lnTo>
                  <a:pt x="0" y="0"/>
                </a:lnTo>
                <a:lnTo>
                  <a:pt x="0" y="10160"/>
                </a:lnTo>
                <a:lnTo>
                  <a:pt x="0" y="304800"/>
                </a:lnTo>
                <a:lnTo>
                  <a:pt x="29870" y="304800"/>
                </a:lnTo>
                <a:lnTo>
                  <a:pt x="29870" y="10160"/>
                </a:lnTo>
                <a:lnTo>
                  <a:pt x="68173" y="10160"/>
                </a:lnTo>
                <a:lnTo>
                  <a:pt x="681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10233654" y="476250"/>
            <a:ext cx="68580" cy="10160"/>
          </a:xfrm>
          <a:custGeom>
            <a:rect b="b" l="l" r="r" t="t"/>
            <a:pathLst>
              <a:path extrusionOk="0" h="10159" w="68579">
                <a:moveTo>
                  <a:pt x="0" y="0"/>
                </a:moveTo>
                <a:lnTo>
                  <a:pt x="68174" y="0"/>
                </a:lnTo>
                <a:lnTo>
                  <a:pt x="68174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10412079" y="161999"/>
            <a:ext cx="610973" cy="247417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11131602" y="162840"/>
            <a:ext cx="562173" cy="24321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11800650" y="171462"/>
            <a:ext cx="67945" cy="314960"/>
          </a:xfrm>
          <a:custGeom>
            <a:rect b="b" l="l" r="r" t="t"/>
            <a:pathLst>
              <a:path extrusionOk="0" h="314959" w="67945">
                <a:moveTo>
                  <a:pt x="67322" y="0"/>
                </a:moveTo>
                <a:lnTo>
                  <a:pt x="0" y="0"/>
                </a:lnTo>
                <a:lnTo>
                  <a:pt x="0" y="10160"/>
                </a:lnTo>
                <a:lnTo>
                  <a:pt x="36969" y="10160"/>
                </a:lnTo>
                <a:lnTo>
                  <a:pt x="36969" y="304800"/>
                </a:lnTo>
                <a:lnTo>
                  <a:pt x="0" y="304800"/>
                </a:lnTo>
                <a:lnTo>
                  <a:pt x="0" y="314960"/>
                </a:lnTo>
                <a:lnTo>
                  <a:pt x="67322" y="314960"/>
                </a:lnTo>
                <a:lnTo>
                  <a:pt x="67322" y="304800"/>
                </a:lnTo>
                <a:lnTo>
                  <a:pt x="67322" y="10160"/>
                </a:lnTo>
                <a:lnTo>
                  <a:pt x="6732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 txBox="1"/>
          <p:nvPr>
            <p:ph type="title"/>
          </p:nvPr>
        </p:nvSpPr>
        <p:spPr>
          <a:xfrm>
            <a:off x="959148" y="120163"/>
            <a:ext cx="10273703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1014660" y="1496309"/>
            <a:ext cx="7432675" cy="2802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12" type="sldNum"/>
          </p:nvPr>
        </p:nvSpPr>
        <p:spPr>
          <a:xfrm>
            <a:off x="11660375" y="6596803"/>
            <a:ext cx="245745" cy="196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rtl="0" algn="l">
              <a:lnSpc>
                <a:spcPct val="118750"/>
              </a:lnSpc>
              <a:spcBef>
                <a:spcPts val="0"/>
              </a:spcBef>
              <a:buNone/>
              <a:defRPr b="0" i="0" sz="1200" u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8"/>
          <p:cNvGrpSpPr/>
          <p:nvPr/>
        </p:nvGrpSpPr>
        <p:grpSpPr>
          <a:xfrm>
            <a:off x="0" y="0"/>
            <a:ext cx="12191760" cy="647640"/>
            <a:chOff x="0" y="0"/>
            <a:chExt cx="12191760" cy="647640"/>
          </a:xfrm>
        </p:grpSpPr>
        <p:sp>
          <p:nvSpPr>
            <p:cNvPr id="143" name="Google Shape;143;p18"/>
            <p:cNvSpPr/>
            <p:nvPr/>
          </p:nvSpPr>
          <p:spPr>
            <a:xfrm>
              <a:off x="648000" y="0"/>
              <a:ext cx="11543760" cy="647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0" y="0"/>
              <a:ext cx="647640" cy="64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8"/>
          <p:cNvSpPr/>
          <p:nvPr/>
        </p:nvSpPr>
        <p:spPr>
          <a:xfrm>
            <a:off x="0" y="6465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11868120" y="6465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1868120" y="62121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-12960" y="62121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52240" y="58680"/>
            <a:ext cx="259596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318960" y="970560"/>
            <a:ext cx="11548800" cy="524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648000" y="0"/>
            <a:ext cx="890388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Google Shape;152;p18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99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1"/>
          <p:cNvGrpSpPr/>
          <p:nvPr/>
        </p:nvGrpSpPr>
        <p:grpSpPr>
          <a:xfrm>
            <a:off x="0" y="0"/>
            <a:ext cx="12191760" cy="647640"/>
            <a:chOff x="0" y="0"/>
            <a:chExt cx="12191760" cy="647640"/>
          </a:xfrm>
        </p:grpSpPr>
        <p:sp>
          <p:nvSpPr>
            <p:cNvPr id="241" name="Google Shape;241;p31"/>
            <p:cNvSpPr/>
            <p:nvPr/>
          </p:nvSpPr>
          <p:spPr>
            <a:xfrm>
              <a:off x="648000" y="0"/>
              <a:ext cx="11543760" cy="647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0" y="0"/>
              <a:ext cx="647640" cy="647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31"/>
          <p:cNvSpPr/>
          <p:nvPr/>
        </p:nvSpPr>
        <p:spPr>
          <a:xfrm>
            <a:off x="0" y="6465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1868120" y="6465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11868120" y="62121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-12960" y="6212160"/>
            <a:ext cx="32364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552240" y="58680"/>
            <a:ext cx="259596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18960" y="970560"/>
            <a:ext cx="11548800" cy="524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648000" y="0"/>
            <a:ext cx="8903880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10800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11" type="ftr"/>
          </p:nvPr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10" type="dt"/>
          </p:nvPr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4.xml"/><Relationship Id="rId4" Type="http://schemas.openxmlformats.org/officeDocument/2006/relationships/slide" Target="/ppt/slides/slide15.xml"/><Relationship Id="rId5" Type="http://schemas.openxmlformats.org/officeDocument/2006/relationships/slide" Target="/ppt/slides/slide16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2.xml"/><Relationship Id="rId4" Type="http://schemas.openxmlformats.org/officeDocument/2006/relationships/image" Target="../media/image30.jpg"/><Relationship Id="rId5" Type="http://schemas.openxmlformats.org/officeDocument/2006/relationships/image" Target="../media/image21.jpg"/><Relationship Id="rId6" Type="http://schemas.openxmlformats.org/officeDocument/2006/relationships/image" Target="../media/image24.jpg"/><Relationship Id="rId7" Type="http://schemas.openxmlformats.org/officeDocument/2006/relationships/image" Target="../media/image32.jpg"/><Relationship Id="rId8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2.xml"/><Relationship Id="rId4" Type="http://schemas.openxmlformats.org/officeDocument/2006/relationships/image" Target="../media/image27.jpg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2.xml"/><Relationship Id="rId4" Type="http://schemas.openxmlformats.org/officeDocument/2006/relationships/slide" Target="/ppt/slides/slide12.xml"/><Relationship Id="rId5" Type="http://schemas.openxmlformats.org/officeDocument/2006/relationships/image" Target="../media/image33.jpg"/><Relationship Id="rId6" Type="http://schemas.openxmlformats.org/officeDocument/2006/relationships/image" Target="../media/image28.jpg"/><Relationship Id="rId7" Type="http://schemas.openxmlformats.org/officeDocument/2006/relationships/image" Target="../media/image26.jpg"/><Relationship Id="rId8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3.jpg"/><Relationship Id="rId5" Type="http://schemas.openxmlformats.org/officeDocument/2006/relationships/image" Target="../media/image28.jpg"/><Relationship Id="rId6" Type="http://schemas.openxmlformats.org/officeDocument/2006/relationships/image" Target="../media/image36.jp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ctrTitle"/>
          </p:nvPr>
        </p:nvSpPr>
        <p:spPr>
          <a:xfrm>
            <a:off x="964302" y="3721206"/>
            <a:ext cx="10255698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DCAITI-Projekt: </a:t>
            </a:r>
            <a:r>
              <a:rPr lang="de-DE"/>
              <a:t>Fast Analysis of image collection</a:t>
            </a:r>
            <a:br>
              <a:rPr lang="de-DE"/>
            </a:br>
            <a:endParaRPr/>
          </a:p>
        </p:txBody>
      </p:sp>
      <p:sp>
        <p:nvSpPr>
          <p:cNvPr id="349" name="Google Shape;349;p45"/>
          <p:cNvSpPr txBox="1"/>
          <p:nvPr>
            <p:ph idx="1" type="subTitle"/>
          </p:nvPr>
        </p:nvSpPr>
        <p:spPr>
          <a:xfrm>
            <a:off x="964300" y="4187322"/>
            <a:ext cx="102558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887" lvl="0" marL="3428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887" lvl="0" marL="342887" rtl="0" algn="l">
              <a:spcBef>
                <a:spcPts val="248"/>
              </a:spcBef>
              <a:spcAft>
                <a:spcPts val="0"/>
              </a:spcAft>
              <a:buNone/>
            </a:pPr>
            <a:r>
              <a:rPr lang="de-DE"/>
              <a:t>Yiwei Diao    		yiwei.diao@campus.tu-berlin.de</a:t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rPr lang="de-DE"/>
              <a:t>Yilei Chen   		yilei.chen@campus.tu-berlin.de</a:t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rPr lang="de-DE"/>
              <a:t>Betreuer</a:t>
            </a:r>
            <a:r>
              <a:rPr lang="de-DE"/>
              <a:t>:  Jens Pontow</a:t>
            </a:r>
            <a:endParaRPr u="sng"/>
          </a:p>
          <a:p>
            <a:pPr indent="-342887" lvl="0" marL="342887" rtl="0" algn="l">
              <a:spcBef>
                <a:spcPts val="248"/>
              </a:spcBef>
              <a:spcAft>
                <a:spcPts val="0"/>
              </a:spcAft>
              <a:buNone/>
            </a:pPr>
            <a:br>
              <a:rPr lang="de-DE"/>
            </a:br>
            <a:endParaRPr/>
          </a:p>
          <a:p>
            <a:pPr indent="-342887" lvl="0" marL="342887" rtl="0" algn="l">
              <a:spcBef>
                <a:spcPts val="248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Current Status - Download Images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4"/>
          <p:cNvSpPr txBox="1"/>
          <p:nvPr/>
        </p:nvSpPr>
        <p:spPr>
          <a:xfrm>
            <a:off x="812700" y="1029550"/>
            <a:ext cx="5209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 sz="2400">
                <a:solidFill>
                  <a:schemeClr val="dk1"/>
                </a:solidFill>
              </a:rPr>
              <a:t>11084 images are downloaded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>
                <a:solidFill>
                  <a:schemeClr val="dk1"/>
                </a:solidFill>
              </a:rPr>
              <a:t>Basic_Set(assumed labeled): 598 images</a:t>
            </a:r>
            <a:endParaRPr sz="1800">
              <a:solidFill>
                <a:schemeClr val="dk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>
                <a:solidFill>
                  <a:schemeClr val="dk1"/>
                </a:solidFill>
              </a:rPr>
              <a:t>Rest_Set(assumed to be ranked): 10486 images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9" name="Google Shape;459;p54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357" y="1104850"/>
            <a:ext cx="4117169" cy="2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350" y="3762450"/>
            <a:ext cx="4117175" cy="23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 txBox="1"/>
          <p:nvPr/>
        </p:nvSpPr>
        <p:spPr>
          <a:xfrm>
            <a:off x="7644425" y="3245938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from: Java OpenStreetMap Editor</a:t>
            </a:r>
            <a:endParaRPr/>
          </a:p>
        </p:txBody>
      </p:sp>
      <p:sp>
        <p:nvSpPr>
          <p:cNvPr id="463" name="Google Shape;463;p54"/>
          <p:cNvSpPr txBox="1"/>
          <p:nvPr/>
        </p:nvSpPr>
        <p:spPr>
          <a:xfrm>
            <a:off x="7644425" y="6045963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from: Kartaview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5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5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Status -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Separate Images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5"/>
          <p:cNvSpPr txBox="1"/>
          <p:nvPr/>
        </p:nvSpPr>
        <p:spPr>
          <a:xfrm>
            <a:off x="812700" y="1029550"/>
            <a:ext cx="5209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 sz="2400">
                <a:solidFill>
                  <a:schemeClr val="dk1"/>
                </a:solidFill>
              </a:rPr>
              <a:t>Determination of k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>
                <a:solidFill>
                  <a:schemeClr val="dk1"/>
                </a:solidFill>
              </a:rPr>
              <a:t>Elbow function: 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no obvious elbow point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suggests elbow at 27</a:t>
            </a:r>
            <a:endParaRPr sz="1600">
              <a:solidFill>
                <a:schemeClr val="dk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>
                <a:solidFill>
                  <a:schemeClr val="dk1"/>
                </a:solidFill>
              </a:rPr>
              <a:t>Silhouette function: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k: 25-30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average score: 0.05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some clusters’ score: negative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>
                <a:solidFill>
                  <a:schemeClr val="dk1"/>
                </a:solidFill>
              </a:rPr>
              <a:t>k=26</a:t>
            </a:r>
            <a:endParaRPr sz="1800">
              <a:solidFill>
                <a:schemeClr val="dk1"/>
              </a:solidFill>
            </a:endParaRPr>
          </a:p>
          <a:p>
            <a:pPr indent="-330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smaller negative values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de-DE" sz="1600">
                <a:solidFill>
                  <a:schemeClr val="dk1"/>
                </a:solidFill>
              </a:rPr>
              <a:t>average positive values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3" name="Google Shape;473;p55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474" name="Google Shape;474;p55"/>
          <p:cNvSpPr txBox="1"/>
          <p:nvPr/>
        </p:nvSpPr>
        <p:spPr>
          <a:xfrm>
            <a:off x="7644425" y="3245938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Elbow result</a:t>
            </a:r>
            <a:endParaRPr/>
          </a:p>
        </p:txBody>
      </p:sp>
      <p:sp>
        <p:nvSpPr>
          <p:cNvPr id="475" name="Google Shape;475;p55"/>
          <p:cNvSpPr txBox="1"/>
          <p:nvPr/>
        </p:nvSpPr>
        <p:spPr>
          <a:xfrm>
            <a:off x="7644425" y="6045963"/>
            <a:ext cx="36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Silhouette result</a:t>
            </a:r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350" y="3798550"/>
            <a:ext cx="4117175" cy="227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1400" y="952500"/>
            <a:ext cx="3358118" cy="229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6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6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6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Status -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 Parameters and Weights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6"/>
          <p:cNvSpPr txBox="1"/>
          <p:nvPr/>
        </p:nvSpPr>
        <p:spPr>
          <a:xfrm>
            <a:off x="812725" y="1327288"/>
            <a:ext cx="5587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Score = ( uniqueness * </a:t>
            </a:r>
            <a:r>
              <a:rPr lang="de-DE" sz="2000" u="sng">
                <a:solidFill>
                  <a:schemeClr val="hlink"/>
                </a:solidFill>
                <a:hlinkClick action="ppaction://hlinkshowjump?jump=nextslide"/>
              </a:rPr>
              <a:t>uniqueness_punishment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+outlier_weight * </a:t>
            </a:r>
            <a:r>
              <a:rPr lang="de-DE" sz="2000" u="sng">
                <a:solidFill>
                  <a:schemeClr val="hlink"/>
                </a:solidFill>
                <a:hlinkClick action="ppaction://hlinksldjump" r:id="rId3"/>
              </a:rPr>
              <a:t>outlier_distance</a:t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+similar_weight * </a:t>
            </a:r>
            <a:r>
              <a:rPr lang="de-DE" sz="2000" u="sng">
                <a:solidFill>
                  <a:schemeClr val="hlink"/>
                </a:solidFill>
                <a:hlinkClick action="ppaction://hlinksldjump" r:id="rId4"/>
              </a:rPr>
              <a:t>similar_distance</a:t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+</a:t>
            </a:r>
            <a:r>
              <a:rPr lang="de-DE" sz="2000">
                <a:solidFill>
                  <a:schemeClr val="dk1"/>
                </a:solidFill>
              </a:rPr>
              <a:t>blur_weight * blur</a:t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+brightness_weight * brightness</a:t>
            </a:r>
            <a:r>
              <a:rPr lang="de-DE" sz="2000">
                <a:solidFill>
                  <a:schemeClr val="dk1"/>
                </a:solidFill>
              </a:rPr>
              <a:t> )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7" name="Google Shape;487;p56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488" name="Google Shape;488;p56"/>
          <p:cNvCxnSpPr/>
          <p:nvPr/>
        </p:nvCxnSpPr>
        <p:spPr>
          <a:xfrm>
            <a:off x="2637725" y="1064138"/>
            <a:ext cx="0" cy="4080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6"/>
          <p:cNvCxnSpPr/>
          <p:nvPr/>
        </p:nvCxnSpPr>
        <p:spPr>
          <a:xfrm>
            <a:off x="2637725" y="1084063"/>
            <a:ext cx="4180500" cy="99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6"/>
          <p:cNvSpPr txBox="1"/>
          <p:nvPr/>
        </p:nvSpPr>
        <p:spPr>
          <a:xfrm>
            <a:off x="6818225" y="960338"/>
            <a:ext cx="446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fiftyone.brain.compute_uniqueness()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only use pixel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score:1-0</a:t>
            </a:r>
            <a:endParaRPr/>
          </a:p>
        </p:txBody>
      </p:sp>
      <p:cxnSp>
        <p:nvCxnSpPr>
          <p:cNvPr id="491" name="Google Shape;491;p56"/>
          <p:cNvCxnSpPr/>
          <p:nvPr/>
        </p:nvCxnSpPr>
        <p:spPr>
          <a:xfrm rot="10800000">
            <a:off x="5106275" y="1709563"/>
            <a:ext cx="19800" cy="3981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6"/>
          <p:cNvCxnSpPr/>
          <p:nvPr/>
        </p:nvCxnSpPr>
        <p:spPr>
          <a:xfrm>
            <a:off x="5106275" y="2107663"/>
            <a:ext cx="1652400" cy="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6"/>
          <p:cNvSpPr txBox="1"/>
          <p:nvPr/>
        </p:nvSpPr>
        <p:spPr>
          <a:xfrm>
            <a:off x="6778500" y="1799138"/>
            <a:ext cx="43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create_similarity_gallery() from fastdup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</a:t>
            </a:r>
            <a:r>
              <a:rPr lang="de-DE"/>
              <a:t>n each similar group only one image’s score as 1 and the rest as 0.5</a:t>
            </a:r>
            <a:endParaRPr/>
          </a:p>
        </p:txBody>
      </p:sp>
      <p:cxnSp>
        <p:nvCxnSpPr>
          <p:cNvPr id="494" name="Google Shape;494;p56"/>
          <p:cNvCxnSpPr/>
          <p:nvPr/>
        </p:nvCxnSpPr>
        <p:spPr>
          <a:xfrm rot="10800000">
            <a:off x="5096350" y="2538788"/>
            <a:ext cx="19800" cy="3981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6"/>
          <p:cNvCxnSpPr/>
          <p:nvPr/>
        </p:nvCxnSpPr>
        <p:spPr>
          <a:xfrm>
            <a:off x="5116175" y="2928563"/>
            <a:ext cx="1652400" cy="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6"/>
          <p:cNvSpPr txBox="1"/>
          <p:nvPr/>
        </p:nvSpPr>
        <p:spPr>
          <a:xfrm>
            <a:off x="6768625" y="2728463"/>
            <a:ext cx="4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create_outlier_gallery() from fastdup</a:t>
            </a:r>
            <a:endParaRPr/>
          </a:p>
        </p:txBody>
      </p:sp>
      <p:cxnSp>
        <p:nvCxnSpPr>
          <p:cNvPr id="497" name="Google Shape;497;p56"/>
          <p:cNvCxnSpPr/>
          <p:nvPr/>
        </p:nvCxnSpPr>
        <p:spPr>
          <a:xfrm rot="10800000">
            <a:off x="5096363" y="3447638"/>
            <a:ext cx="19800" cy="3981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56"/>
          <p:cNvCxnSpPr/>
          <p:nvPr/>
        </p:nvCxnSpPr>
        <p:spPr>
          <a:xfrm>
            <a:off x="5116188" y="3837413"/>
            <a:ext cx="1652400" cy="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56"/>
          <p:cNvSpPr txBox="1"/>
          <p:nvPr/>
        </p:nvSpPr>
        <p:spPr>
          <a:xfrm>
            <a:off x="6768625" y="3637300"/>
            <a:ext cx="43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used to find out which unlabeled images are similar to labeled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weight:-1 or 0</a:t>
            </a:r>
            <a:endParaRPr/>
          </a:p>
        </p:txBody>
      </p:sp>
      <p:cxnSp>
        <p:nvCxnSpPr>
          <p:cNvPr id="500" name="Google Shape;500;p56"/>
          <p:cNvCxnSpPr/>
          <p:nvPr/>
        </p:nvCxnSpPr>
        <p:spPr>
          <a:xfrm rot="10800000">
            <a:off x="3596488" y="4381713"/>
            <a:ext cx="19800" cy="3981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6"/>
          <p:cNvCxnSpPr/>
          <p:nvPr/>
        </p:nvCxnSpPr>
        <p:spPr>
          <a:xfrm flipH="1" rot="10800000">
            <a:off x="3616288" y="4746863"/>
            <a:ext cx="3142200" cy="138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56"/>
          <p:cNvCxnSpPr/>
          <p:nvPr/>
        </p:nvCxnSpPr>
        <p:spPr>
          <a:xfrm>
            <a:off x="4724825" y="4746263"/>
            <a:ext cx="6300" cy="288000"/>
          </a:xfrm>
          <a:prstGeom prst="straightConnector1">
            <a:avLst/>
          </a:prstGeom>
          <a:noFill/>
          <a:ln cap="flat" cmpd="sng" w="28575">
            <a:solidFill>
              <a:srgbClr val="002F7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6"/>
          <p:cNvSpPr txBox="1"/>
          <p:nvPr/>
        </p:nvSpPr>
        <p:spPr>
          <a:xfrm>
            <a:off x="6859025" y="4564900"/>
            <a:ext cx="4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create_stats_gallery() from fastdup</a:t>
            </a:r>
            <a:endParaRPr/>
          </a:p>
        </p:txBody>
      </p:sp>
      <p:sp>
        <p:nvSpPr>
          <p:cNvPr id="504" name="Google Shape;504;p56">
            <a:hlinkClick action="ppaction://hlinksldjump" r:id="rId5"/>
          </p:cNvPr>
          <p:cNvSpPr/>
          <p:nvPr/>
        </p:nvSpPr>
        <p:spPr>
          <a:xfrm>
            <a:off x="10356575" y="5764700"/>
            <a:ext cx="588300" cy="3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0030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7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Current Status - Define Parameters and Weights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7"/>
          <p:cNvSpPr txBox="1"/>
          <p:nvPr/>
        </p:nvSpPr>
        <p:spPr>
          <a:xfrm>
            <a:off x="812725" y="790575"/>
            <a:ext cx="980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hlink"/>
                </a:solidFill>
                <a:hlinkClick action="ppaction://hlinksldjump" r:id="rId3"/>
              </a:rPr>
              <a:t>uniqueness_punishment</a:t>
            </a:r>
            <a:r>
              <a:rPr lang="de-DE" sz="2000">
                <a:solidFill>
                  <a:schemeClr val="dk1"/>
                </a:solidFill>
              </a:rPr>
              <a:t>: only one image’s score as 1 and the rest as 0.5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4" name="Google Shape;514;p57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25" y="1293638"/>
            <a:ext cx="2816976" cy="21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325" y="1293650"/>
            <a:ext cx="2816976" cy="211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7800" y="1293650"/>
            <a:ext cx="2816976" cy="211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325" y="3914188"/>
            <a:ext cx="2816976" cy="21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713" y="3914188"/>
            <a:ext cx="2816976" cy="21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8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Current Status - Define Parameters and Weights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812725" y="790575"/>
            <a:ext cx="980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u="sng">
                <a:solidFill>
                  <a:schemeClr val="hlink"/>
                </a:solidFill>
                <a:hlinkClick action="ppaction://hlinksldjump" r:id="rId3"/>
              </a:rPr>
              <a:t>A unique image might also be an outlier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9" name="Google Shape;529;p58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30" name="Google Shape;5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25" y="1766375"/>
            <a:ext cx="4830861" cy="36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8"/>
          <p:cNvSpPr txBox="1"/>
          <p:nvPr/>
        </p:nvSpPr>
        <p:spPr>
          <a:xfrm>
            <a:off x="834875" y="5616725"/>
            <a:ext cx="48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Uniqueness score: 0.742134269863697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Outlier distance: 0.727054</a:t>
            </a:r>
            <a:endParaRPr/>
          </a:p>
        </p:txBody>
      </p:sp>
      <p:sp>
        <p:nvSpPr>
          <p:cNvPr id="532" name="Google Shape;532;p58"/>
          <p:cNvSpPr txBox="1"/>
          <p:nvPr/>
        </p:nvSpPr>
        <p:spPr>
          <a:xfrm>
            <a:off x="844825" y="1292075"/>
            <a:ext cx="4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Bad Example:</a:t>
            </a:r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225" y="1766375"/>
            <a:ext cx="4830861" cy="36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8"/>
          <p:cNvSpPr txBox="1"/>
          <p:nvPr/>
        </p:nvSpPr>
        <p:spPr>
          <a:xfrm>
            <a:off x="6136225" y="1235750"/>
            <a:ext cx="4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Good</a:t>
            </a:r>
            <a:r>
              <a:rPr lang="de-DE"/>
              <a:t> Example:</a:t>
            </a:r>
            <a:endParaRPr/>
          </a:p>
        </p:txBody>
      </p:sp>
      <p:sp>
        <p:nvSpPr>
          <p:cNvPr id="535" name="Google Shape;535;p58"/>
          <p:cNvSpPr txBox="1"/>
          <p:nvPr/>
        </p:nvSpPr>
        <p:spPr>
          <a:xfrm>
            <a:off x="6136200" y="5654325"/>
            <a:ext cx="48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Uniqueness score: </a:t>
            </a:r>
            <a:r>
              <a:rPr lang="de-DE"/>
              <a:t>0.55773686681879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Outlier distance: </a:t>
            </a:r>
            <a:r>
              <a:rPr lang="de-DE"/>
              <a:t>0.758545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9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9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9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Current Status - Define Parameters and Weights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812725" y="790575"/>
            <a:ext cx="980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u="sng">
                <a:solidFill>
                  <a:schemeClr val="hlink"/>
                </a:solidFill>
                <a:hlinkClick action="ppaction://hlinksldjump" r:id="rId3"/>
              </a:rPr>
              <a:t>Un</a:t>
            </a:r>
            <a:r>
              <a:rPr lang="de-DE" sz="1800" u="sng">
                <a:solidFill>
                  <a:schemeClr val="hlink"/>
                </a:solidFill>
                <a:hlinkClick action="ppaction://hlinksldjump" r:id="rId4"/>
              </a:rPr>
              <a:t>labeled images that are similar to labeled images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45" name="Google Shape;545;p59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8263175" y="1845275"/>
            <a:ext cx="32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Similar distance: </a:t>
            </a:r>
            <a:r>
              <a:rPr lang="de-DE"/>
              <a:t>0.916657</a:t>
            </a:r>
            <a:endParaRPr/>
          </a:p>
        </p:txBody>
      </p:sp>
      <p:pic>
        <p:nvPicPr>
          <p:cNvPr id="547" name="Google Shape;54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150" y="1845275"/>
            <a:ext cx="3335690" cy="1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40" y="1845275"/>
            <a:ext cx="2501766" cy="18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9"/>
          <p:cNvSpPr txBox="1"/>
          <p:nvPr/>
        </p:nvSpPr>
        <p:spPr>
          <a:xfrm>
            <a:off x="929150" y="1445075"/>
            <a:ext cx="23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Labeled:</a:t>
            </a:r>
            <a:endParaRPr/>
          </a:p>
        </p:txBody>
      </p:sp>
      <p:sp>
        <p:nvSpPr>
          <p:cNvPr id="550" name="Google Shape;550;p59"/>
          <p:cNvSpPr txBox="1"/>
          <p:nvPr/>
        </p:nvSpPr>
        <p:spPr>
          <a:xfrm>
            <a:off x="4393100" y="1480925"/>
            <a:ext cx="27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Unlabeled:</a:t>
            </a:r>
            <a:endParaRPr/>
          </a:p>
        </p:txBody>
      </p:sp>
      <p:pic>
        <p:nvPicPr>
          <p:cNvPr id="551" name="Google Shape;55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150" y="3871575"/>
            <a:ext cx="3321850" cy="249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150" y="3871575"/>
            <a:ext cx="3236400" cy="242731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9"/>
          <p:cNvSpPr txBox="1"/>
          <p:nvPr/>
        </p:nvSpPr>
        <p:spPr>
          <a:xfrm>
            <a:off x="8263175" y="3871575"/>
            <a:ext cx="32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Similar distance: </a:t>
            </a:r>
            <a:r>
              <a:rPr lang="de-DE"/>
              <a:t>0.918415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60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0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Ⅲ.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Status - </a:t>
            </a: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Rank based on Cluster Priority and Score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0"/>
          <p:cNvSpPr txBox="1"/>
          <p:nvPr/>
        </p:nvSpPr>
        <p:spPr>
          <a:xfrm>
            <a:off x="812700" y="1029550"/>
            <a:ext cx="4592100" cy="44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1425" wrap="square" tIns="468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 sz="2400">
                <a:solidFill>
                  <a:schemeClr val="dk1"/>
                </a:solidFill>
              </a:rPr>
              <a:t>Cluster Priority</a:t>
            </a:r>
            <a:endParaRPr sz="24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>
                <a:solidFill>
                  <a:schemeClr val="dk1"/>
                </a:solidFill>
              </a:rPr>
              <a:t>1: Cluster has no labeled images</a:t>
            </a:r>
            <a:endParaRPr sz="16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>
                <a:solidFill>
                  <a:schemeClr val="dk1"/>
                </a:solidFill>
              </a:rPr>
              <a:t>2: Cluster has a few labeled images (number &lt; 10 and percent &lt; 3%)</a:t>
            </a:r>
            <a:endParaRPr sz="16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>
                <a:solidFill>
                  <a:schemeClr val="dk1"/>
                </a:solidFill>
              </a:rPr>
              <a:t>3: Cluster has some labeled images (number &lt; 50 and percent &lt; 30%)</a:t>
            </a:r>
            <a:endParaRPr sz="16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>
                <a:solidFill>
                  <a:schemeClr val="dk1"/>
                </a:solidFill>
              </a:rPr>
              <a:t>4. Cluster has a lot of labeled images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>
                <a:solidFill>
                  <a:schemeClr val="dk1"/>
                </a:solidFill>
              </a:rPr>
              <a:t>Score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good score(&gt;0.8): 580 images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medium score(0.8-0.2): 9220 images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bad score(&lt;0.2): 686 images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3" name="Google Shape;563;p60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938" y="5643175"/>
            <a:ext cx="583657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225" y="3544875"/>
            <a:ext cx="3335690" cy="1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9315" y="3523000"/>
            <a:ext cx="2501766" cy="1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225" y="800100"/>
            <a:ext cx="3242755" cy="18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0875" y="2760663"/>
            <a:ext cx="5836727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10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sz="10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1"/>
          <p:cNvSpPr txBox="1"/>
          <p:nvPr/>
        </p:nvSpPr>
        <p:spPr>
          <a:xfrm>
            <a:off x="318960" y="6534720"/>
            <a:ext cx="987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1"/>
          <p:cNvSpPr txBox="1"/>
          <p:nvPr/>
        </p:nvSpPr>
        <p:spPr>
          <a:xfrm>
            <a:off x="11279520" y="6232320"/>
            <a:ext cx="588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Ⅳ. Outlook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1"/>
          <p:cNvSpPr txBox="1"/>
          <p:nvPr/>
        </p:nvSpPr>
        <p:spPr>
          <a:xfrm>
            <a:off x="812700" y="1029550"/>
            <a:ext cx="4592100" cy="4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1425" wrap="square" tIns="468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 sz="2400">
                <a:solidFill>
                  <a:schemeClr val="dk1"/>
                </a:solidFill>
              </a:rPr>
              <a:t>Download Images</a:t>
            </a:r>
            <a:endParaRPr sz="24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600">
                <a:solidFill>
                  <a:schemeClr val="dk1"/>
                </a:solidFill>
              </a:rPr>
              <a:t>combining coordinates and ranges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>
                <a:solidFill>
                  <a:schemeClr val="dk1"/>
                </a:solidFill>
              </a:rPr>
              <a:t>Separate Images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samples are close to the decision boundary of the neighboring clusters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>
                <a:solidFill>
                  <a:schemeClr val="dk1"/>
                </a:solidFill>
              </a:rPr>
              <a:t>Define Parameters and Weights</a:t>
            </a:r>
            <a:endParaRPr sz="2400">
              <a:solidFill>
                <a:schemeClr val="dk1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no standard criteria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de-DE" sz="1600">
                <a:solidFill>
                  <a:schemeClr val="dk1"/>
                </a:solidFill>
              </a:rPr>
              <a:t>different parameters and weights for different datasets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p61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Speaker:Yiwei Diao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350" y="800125"/>
            <a:ext cx="3324499" cy="2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350" y="3648625"/>
            <a:ext cx="5168467" cy="27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ctrTitle"/>
          </p:nvPr>
        </p:nvSpPr>
        <p:spPr>
          <a:xfrm>
            <a:off x="3375075" y="4114800"/>
            <a:ext cx="463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8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600"/>
              <a:t>Thank you for your attention</a:t>
            </a:r>
            <a:endParaRPr sz="2000"/>
          </a:p>
        </p:txBody>
      </p:sp>
      <p:sp>
        <p:nvSpPr>
          <p:cNvPr id="587" name="Google Shape;587;p62"/>
          <p:cNvSpPr txBox="1"/>
          <p:nvPr>
            <p:ph idx="1" type="subTitle"/>
          </p:nvPr>
        </p:nvSpPr>
        <p:spPr>
          <a:xfrm>
            <a:off x="838200" y="4762800"/>
            <a:ext cx="102558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42887" lvl="0" marL="3428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887" lvl="0" marL="342887" rtl="0" algn="l">
              <a:spcBef>
                <a:spcPts val="224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  <a:p>
            <a:pPr indent="-342887" lvl="0" marL="342887" rtl="0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Yiwei Diao    		yiwei.diao@campus.tu-berlin.de</a:t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Yilei Chen   		yilei.chen@campus.tu-berlin.de</a:t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48"/>
              </a:spcBef>
              <a:spcAft>
                <a:spcPts val="0"/>
              </a:spcAft>
              <a:buNone/>
            </a:pPr>
            <a:r>
              <a:rPr lang="de-DE"/>
              <a:t>Betreuer:  Jens Pontow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/>
        </p:nvSpPr>
        <p:spPr>
          <a:xfrm>
            <a:off x="959150" y="694350"/>
            <a:ext cx="6297000" cy="5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53060" lvl="0" marL="4387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4"/>
              <a:buFont typeface="Arial"/>
              <a:buAutoNum type="romanUcPeriod"/>
            </a:pPr>
            <a:r>
              <a:rPr lang="de-DE" sz="2200">
                <a:solidFill>
                  <a:schemeClr val="dk1"/>
                </a:solidFill>
              </a:rPr>
              <a:t>Project Topic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2590" lvl="0" marL="4387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4"/>
              <a:buFont typeface="Arial"/>
              <a:buAutoNum type="romanUcPeriod"/>
            </a:pPr>
            <a:r>
              <a:rPr lang="de-DE" sz="2200">
                <a:solidFill>
                  <a:schemeClr val="dk1"/>
                </a:solidFill>
              </a:rPr>
              <a:t>Project Progression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3 Tools: fastdup, imagededup, and fiftyone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Kmeans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1485" lvl="0" marL="4387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4"/>
              <a:buFont typeface="Arial"/>
              <a:buAutoNum type="romanUcPeriod"/>
            </a:pPr>
            <a:r>
              <a:rPr lang="de-DE" sz="2200">
                <a:solidFill>
                  <a:schemeClr val="dk1"/>
                </a:solidFill>
              </a:rPr>
              <a:t>Current Status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Download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Separate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Define Parameters and Weights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Rank based on Cluster Priority and Score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476631" lvl="0" marL="43878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romanUcPeriod"/>
            </a:pPr>
            <a:r>
              <a:rPr lang="de-DE" sz="2200">
                <a:solidFill>
                  <a:schemeClr val="dk1"/>
                </a:solidFill>
              </a:rPr>
              <a:t>Outlook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Download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Separate Images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LcPeriod"/>
            </a:pPr>
            <a:r>
              <a:rPr lang="de-DE" sz="1800">
                <a:solidFill>
                  <a:schemeClr val="dk1"/>
                </a:solidFill>
              </a:rPr>
              <a:t>Define Parameters and Weights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11730963" y="6459920"/>
            <a:ext cx="175260" cy="224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de-DE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/>
          <p:cNvSpPr txBox="1"/>
          <p:nvPr>
            <p:ph type="title"/>
          </p:nvPr>
        </p:nvSpPr>
        <p:spPr>
          <a:xfrm>
            <a:off x="959148" y="120163"/>
            <a:ext cx="956944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357" name="Google Shape;357;p46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</a:t>
            </a:r>
            <a:r>
              <a:rPr lang="de-DE">
                <a:solidFill>
                  <a:srgbClr val="595959"/>
                </a:solidFill>
              </a:rPr>
              <a:t>Yilei Chen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/>
        </p:nvSpPr>
        <p:spPr>
          <a:xfrm>
            <a:off x="381092" y="858648"/>
            <a:ext cx="6648450" cy="1001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 Motivation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11730963" y="6459920"/>
            <a:ext cx="175260" cy="224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marR="0" rtl="0" algn="l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7848600" y="5791200"/>
            <a:ext cx="508081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-DE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https://zhuanlan.zhihu.com/p/376191407</a:t>
            </a:r>
            <a:endParaRPr b="0" i="0" sz="9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0" y="5181600"/>
            <a:ext cx="6248400" cy="992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time and manual efforts during image annotation.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Cleansing the dataset electing the good data for better fitting the model.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430" y="3733800"/>
            <a:ext cx="4716145" cy="285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200" y="762000"/>
            <a:ext cx="4333240" cy="27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76200" y="2865120"/>
            <a:ext cx="631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Figure out which kind of images should be labeled first to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achieve better training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485775" y="1301750"/>
            <a:ext cx="200215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annotation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7"/>
          <p:cNvSpPr/>
          <p:nvPr/>
        </p:nvSpPr>
        <p:spPr>
          <a:xfrm>
            <a:off x="2466975" y="1354455"/>
            <a:ext cx="570230" cy="2628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3231325" y="1025550"/>
            <a:ext cx="948000" cy="92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47"/>
          <p:cNvCxnSpPr/>
          <p:nvPr/>
        </p:nvCxnSpPr>
        <p:spPr>
          <a:xfrm rot="10800000">
            <a:off x="1400175" y="1682750"/>
            <a:ext cx="0" cy="38100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4" name="Google Shape;374;p47"/>
          <p:cNvSpPr txBox="1"/>
          <p:nvPr/>
        </p:nvSpPr>
        <p:spPr>
          <a:xfrm>
            <a:off x="485775" y="2076450"/>
            <a:ext cx="40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Time-consuming, manual efforts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7"/>
          <p:cNvCxnSpPr/>
          <p:nvPr/>
        </p:nvCxnSpPr>
        <p:spPr>
          <a:xfrm>
            <a:off x="1400175" y="2457450"/>
            <a:ext cx="0" cy="398780"/>
          </a:xfrm>
          <a:prstGeom prst="straightConnector1">
            <a:avLst/>
          </a:prstGeom>
          <a:noFill/>
          <a:ln cap="flat" cmpd="sng" w="28575">
            <a:solidFill>
              <a:srgbClr val="395E8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6" name="Google Shape;376;p47"/>
          <p:cNvSpPr txBox="1"/>
          <p:nvPr/>
        </p:nvSpPr>
        <p:spPr>
          <a:xfrm>
            <a:off x="228600" y="3505200"/>
            <a:ext cx="3617595" cy="12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data: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or very identical images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7"/>
          <p:cNvSpPr/>
          <p:nvPr/>
        </p:nvSpPr>
        <p:spPr>
          <a:xfrm>
            <a:off x="2895600" y="4648200"/>
            <a:ext cx="304800" cy="5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647999" y="0"/>
            <a:ext cx="9262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Ⅰ. Project Topic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7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630800" y="6534720"/>
            <a:ext cx="9588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/>
        </p:nvSpPr>
        <p:spPr>
          <a:xfrm>
            <a:off x="318960" y="970560"/>
            <a:ext cx="11548800" cy="524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Fiftyone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812700" y="965567"/>
            <a:ext cx="658921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Uniqueness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 of the uniqueness field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querying datasets by location: location_scatterplot()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3770" y="2786778"/>
            <a:ext cx="2210795" cy="161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679" y="929629"/>
            <a:ext cx="2976887" cy="169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5356" y="945047"/>
            <a:ext cx="2976886" cy="167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3877" y="4573493"/>
            <a:ext cx="4499786" cy="196122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Fastdup - </a:t>
            </a:r>
            <a:r>
              <a:rPr b="1" i="0" lang="de-DE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5" y="764540"/>
            <a:ext cx="5495925" cy="585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80440"/>
            <a:ext cx="5487035" cy="562229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Fastdup - </a:t>
            </a:r>
            <a:r>
              <a:rPr b="1" i="0" lang="de-DE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brightness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370" y="793750"/>
            <a:ext cx="4530725" cy="574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2490" y="764540"/>
            <a:ext cx="5473065" cy="577024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Fastdup - </a:t>
            </a:r>
            <a:r>
              <a:rPr b="1" i="0" lang="de-DE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80" y="741045"/>
            <a:ext cx="5158740" cy="570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045" y="741045"/>
            <a:ext cx="5387975" cy="574421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Kmeans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1074420"/>
            <a:ext cx="5393690" cy="515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7800" y="836295"/>
            <a:ext cx="4993640" cy="575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/>
        </p:nvSpPr>
        <p:spPr>
          <a:xfrm>
            <a:off x="1630800" y="6534720"/>
            <a:ext cx="958896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DCAITI -Projekt 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1" i="0" lang="de-DE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647999" y="0"/>
            <a:ext cx="9262293" cy="64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000" lIns="324000" spcFirstLastPara="1" rIns="32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de-DE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Ⅱ. Project Progression - Kmeans - Elbow Function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bow Curve" id="448" name="Google Shape;44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50" y="1010925"/>
            <a:ext cx="11208550" cy="4483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>
            <p:ph idx="10" type="dt"/>
          </p:nvPr>
        </p:nvSpPr>
        <p:spPr>
          <a:xfrm>
            <a:off x="318922" y="6534771"/>
            <a:ext cx="98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000" lIns="0" spcFirstLastPara="1" rIns="0" wrap="square" tIns="54000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595959"/>
                </a:solidFill>
              </a:rPr>
              <a:t>Speaker:Yilei Chen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CAITI 2016">
  <a:themeElements>
    <a:clrScheme name="DCAITI">
      <a:dk1>
        <a:srgbClr val="000000"/>
      </a:dk1>
      <a:lt1>
        <a:srgbClr val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